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6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85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7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3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04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19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03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7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86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2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ED9CF-7C03-42C6-BC54-4DE2CA6E7BC5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64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838201"/>
            <a:ext cx="8001000" cy="990600"/>
          </a:xfrm>
        </p:spPr>
        <p:txBody>
          <a:bodyPr/>
          <a:lstStyle/>
          <a:p>
            <a:r>
              <a:rPr lang="en-US" b="1" dirty="0" smtClean="0"/>
              <a:t>Chapter 9           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724400"/>
            <a:ext cx="8153400" cy="17526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tx1"/>
                </a:solidFill>
              </a:rPr>
              <a:t>Forms</a:t>
            </a:r>
            <a:endParaRPr lang="en-US" sz="6600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258" y="1828800"/>
            <a:ext cx="3609975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7307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8077200" cy="9144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Grouping Form Data with &lt;</a:t>
            </a:r>
            <a:r>
              <a:rPr lang="en-US" b="1" dirty="0" err="1"/>
              <a:t>fieldset</a:t>
            </a:r>
            <a:r>
              <a:rPr lang="en-US" b="1" dirty="0" smtClean="0"/>
              <a:t>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599" y="1752601"/>
            <a:ext cx="8146473" cy="365759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&lt;</a:t>
            </a:r>
            <a:r>
              <a:rPr lang="en-US" dirty="0" err="1"/>
              <a:t>fieldset</a:t>
            </a:r>
            <a:r>
              <a:rPr lang="en-US" dirty="0"/>
              <a:t>&gt; element groups related data in a form.</a:t>
            </a:r>
          </a:p>
          <a:p>
            <a:pPr marL="0" indent="0">
              <a:buNone/>
            </a:pPr>
            <a:r>
              <a:rPr lang="en-US" dirty="0"/>
              <a:t>The &lt;legend&gt; element defines a caption for the &lt;</a:t>
            </a:r>
            <a:r>
              <a:rPr lang="en-US" dirty="0" err="1"/>
              <a:t>fieldset</a:t>
            </a:r>
            <a:r>
              <a:rPr lang="en-US" dirty="0"/>
              <a:t>&gt; element.</a:t>
            </a:r>
          </a:p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&lt;form action="</a:t>
            </a:r>
            <a:r>
              <a:rPr lang="en-US" dirty="0" err="1"/>
              <a:t>action_page.php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err="1"/>
              <a:t>fieldset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&lt;legend&gt;Personal information:&lt;/legend&gt;</a:t>
            </a:r>
            <a:br>
              <a:rPr lang="en-US" dirty="0"/>
            </a:br>
            <a:r>
              <a:rPr lang="en-US" dirty="0"/>
              <a:t>First 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&lt;input type="text" name="</a:t>
            </a:r>
            <a:r>
              <a:rPr lang="en-US" dirty="0" err="1"/>
              <a:t>firstname</a:t>
            </a:r>
            <a:r>
              <a:rPr lang="en-US" dirty="0"/>
              <a:t>" value="Mickey"&gt;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Last 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&lt;input type="text" name="</a:t>
            </a:r>
            <a:r>
              <a:rPr lang="en-US" dirty="0" err="1"/>
              <a:t>lastname</a:t>
            </a:r>
            <a:r>
              <a:rPr lang="en-US" dirty="0"/>
              <a:t>" value="Mouse"&gt;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err="1"/>
              <a:t>br</a:t>
            </a:r>
            <a:r>
              <a:rPr lang="en-US" dirty="0"/>
              <a:t>&gt;&lt;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&lt;input type="submit" value="Submit"&gt;&lt;/</a:t>
            </a:r>
            <a:r>
              <a:rPr lang="en-US" dirty="0" err="1"/>
              <a:t>fieldset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&lt;/form&gt; </a:t>
            </a:r>
          </a:p>
          <a:p>
            <a:r>
              <a:rPr lang="en-US" dirty="0"/>
              <a:t>This is how the HTML code above will be displayed in a browser: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334001"/>
            <a:ext cx="6586734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5266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8077200" cy="762000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HTML Form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Attributes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8645" y="1371601"/>
            <a:ext cx="8229600" cy="30480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An </a:t>
            </a:r>
            <a:r>
              <a:rPr lang="en-US" dirty="0"/>
              <a:t>HTML &lt;form&gt; element, with all possible attributes set, will look like this:</a:t>
            </a:r>
          </a:p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&lt;form action="</a:t>
            </a:r>
            <a:r>
              <a:rPr lang="en-US" dirty="0" err="1"/>
              <a:t>action_page.php</a:t>
            </a:r>
            <a:r>
              <a:rPr lang="en-US" dirty="0"/>
              <a:t>" method="GET" target="_blank" accept-charset="UTF-8"</a:t>
            </a:r>
            <a:br>
              <a:rPr lang="en-US" dirty="0"/>
            </a:br>
            <a:r>
              <a:rPr lang="en-US" dirty="0" err="1"/>
              <a:t>enctype</a:t>
            </a:r>
            <a:r>
              <a:rPr lang="en-US" dirty="0"/>
              <a:t>="application/x-www-form-</a:t>
            </a:r>
            <a:r>
              <a:rPr lang="en-US" dirty="0" err="1"/>
              <a:t>urlencoded</a:t>
            </a:r>
            <a:r>
              <a:rPr lang="en-US" dirty="0"/>
              <a:t>" autocomplete="off" </a:t>
            </a:r>
            <a:r>
              <a:rPr lang="en-US" dirty="0" err="1"/>
              <a:t>novalidate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.</a:t>
            </a:r>
            <a:br>
              <a:rPr lang="en-US" dirty="0"/>
            </a:br>
            <a:r>
              <a:rPr lang="en-US" i="1" dirty="0"/>
              <a:t>form elements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&lt;/form&gt; </a:t>
            </a:r>
            <a:r>
              <a:rPr lang="en-US" dirty="0" smtClean="0"/>
              <a:t>        Here </a:t>
            </a:r>
            <a:r>
              <a:rPr lang="en-US" dirty="0"/>
              <a:t>is the list of &lt;form&gt; attributes: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248050"/>
              </p:ext>
            </p:extLst>
          </p:nvPr>
        </p:nvGraphicFramePr>
        <p:xfrm>
          <a:off x="886691" y="4114800"/>
          <a:ext cx="8229600" cy="27874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59705"/>
                <a:gridCol w="4669895"/>
              </a:tblGrid>
              <a:tr h="646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Attribute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Description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803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accept-charset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Specifies the charset used in the submitted form (default: the page charset).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3803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action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Specifies an address (</a:t>
                      </a: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url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where to submit the form (default: the submitting page).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3230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autocomplete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Specifies if the browser should autocomplete the form (default: on).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3230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enctype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Specifies the encoding of the submitted data (default: is </a:t>
                      </a: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url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-encoded).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3230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method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Specifies the HTTP method used when submitting the form (default: GET).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3803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Specifies a name used to identify the form (for DOM usage: document.forms.name).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1984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novalidate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Specifies that the browser should not validate the form.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563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target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Specifies the target of the address in the action attribute (default: _self).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1728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8077200" cy="762000"/>
          </a:xfrm>
        </p:spPr>
        <p:txBody>
          <a:bodyPr>
            <a:normAutofit/>
          </a:bodyPr>
          <a:lstStyle/>
          <a:p>
            <a:r>
              <a:rPr lang="en-US" b="1" dirty="0"/>
              <a:t>HTML Form </a:t>
            </a:r>
            <a:r>
              <a:rPr lang="en-US" b="1" dirty="0" smtClean="0"/>
              <a:t>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8153400" cy="5181600"/>
          </a:xfrm>
        </p:spPr>
        <p:txBody>
          <a:bodyPr/>
          <a:lstStyle/>
          <a:p>
            <a:r>
              <a:rPr lang="en-US" b="1" dirty="0" smtClean="0"/>
              <a:t>The </a:t>
            </a:r>
            <a:r>
              <a:rPr lang="en-US" b="1" dirty="0"/>
              <a:t>&lt;input&gt; Element</a:t>
            </a:r>
            <a:endParaRPr lang="en-US" dirty="0"/>
          </a:p>
          <a:p>
            <a:r>
              <a:rPr lang="en-US" dirty="0"/>
              <a:t>The most important form element is the </a:t>
            </a:r>
            <a:r>
              <a:rPr lang="en-US" b="1" dirty="0"/>
              <a:t>&lt;input&gt;</a:t>
            </a:r>
            <a:r>
              <a:rPr lang="en-US" dirty="0"/>
              <a:t> element. </a:t>
            </a:r>
          </a:p>
          <a:p>
            <a:r>
              <a:rPr lang="en-US" dirty="0"/>
              <a:t>The &lt;input&gt; element can vary in many ways, depending on the </a:t>
            </a:r>
            <a:r>
              <a:rPr lang="en-US" b="1" dirty="0"/>
              <a:t>type</a:t>
            </a:r>
            <a:r>
              <a:rPr lang="en-US" dirty="0"/>
              <a:t> attribute</a:t>
            </a:r>
          </a:p>
        </p:txBody>
      </p:sp>
    </p:spTree>
    <p:extLst>
      <p:ext uri="{BB962C8B-B14F-4D97-AF65-F5344CB8AC3E}">
        <p14:creationId xmlns:p14="http://schemas.microsoft.com/office/powerpoint/2010/main" val="2889739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773" y="762000"/>
            <a:ext cx="8122227" cy="838200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The &lt;select&gt; Element (Drop-Down List</a:t>
            </a:r>
            <a:r>
              <a:rPr lang="en-US" sz="4000" b="1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1"/>
            <a:ext cx="8156864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&lt;select&gt;</a:t>
            </a:r>
            <a:r>
              <a:rPr lang="en-US" dirty="0"/>
              <a:t> element defines a </a:t>
            </a:r>
            <a:r>
              <a:rPr lang="en-US" b="1" dirty="0"/>
              <a:t>drop-down</a:t>
            </a:r>
            <a:r>
              <a:rPr lang="en-US" dirty="0"/>
              <a:t> list:</a:t>
            </a:r>
          </a:p>
          <a:p>
            <a:r>
              <a:rPr lang="en-US" b="1" dirty="0"/>
              <a:t>Example</a:t>
            </a:r>
            <a:endParaRPr lang="en-US" dirty="0"/>
          </a:p>
          <a:p>
            <a:r>
              <a:rPr lang="en-US" dirty="0"/>
              <a:t>&lt;select name="cars"&gt;</a:t>
            </a:r>
            <a:br>
              <a:rPr lang="en-US" dirty="0"/>
            </a:br>
            <a:r>
              <a:rPr lang="en-US" dirty="0"/>
              <a:t>&lt;option value="</a:t>
            </a:r>
            <a:r>
              <a:rPr lang="en-US" dirty="0" err="1"/>
              <a:t>volvo</a:t>
            </a:r>
            <a:r>
              <a:rPr lang="en-US" dirty="0"/>
              <a:t>"&gt;Volvo&lt;/option&gt; </a:t>
            </a:r>
            <a:br>
              <a:rPr lang="en-US" dirty="0"/>
            </a:br>
            <a:r>
              <a:rPr lang="en-US" dirty="0"/>
              <a:t>&lt;option value="</a:t>
            </a:r>
            <a:r>
              <a:rPr lang="en-US" dirty="0" err="1"/>
              <a:t>saab</a:t>
            </a:r>
            <a:r>
              <a:rPr lang="en-US" dirty="0"/>
              <a:t>"&gt;Saab&lt;/option&gt;</a:t>
            </a:r>
            <a:br>
              <a:rPr lang="en-US" dirty="0"/>
            </a:br>
            <a:r>
              <a:rPr lang="en-US" dirty="0"/>
              <a:t>&lt;option value="fiat"&gt;Fiat&lt;/option&gt;</a:t>
            </a:r>
            <a:br>
              <a:rPr lang="en-US" dirty="0"/>
            </a:br>
            <a:r>
              <a:rPr lang="en-US" dirty="0"/>
              <a:t>&lt;option value="</a:t>
            </a:r>
            <a:r>
              <a:rPr lang="en-US" dirty="0" err="1"/>
              <a:t>audi</a:t>
            </a:r>
            <a:r>
              <a:rPr lang="en-US" dirty="0"/>
              <a:t>"&gt;Audi&lt;/option&gt;</a:t>
            </a:r>
            <a:br>
              <a:rPr lang="en-US" dirty="0"/>
            </a:br>
            <a:r>
              <a:rPr lang="en-US" dirty="0"/>
              <a:t>&lt;/select&gt;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039086"/>
            <a:ext cx="2024063" cy="1770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0389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599" y="838200"/>
            <a:ext cx="8139545" cy="914400"/>
          </a:xfrm>
        </p:spPr>
        <p:txBody>
          <a:bodyPr/>
          <a:lstStyle/>
          <a:p>
            <a:r>
              <a:rPr lang="en-US" dirty="0" smtClean="0"/>
              <a:t>&lt;option&gt; element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1"/>
            <a:ext cx="8153400" cy="5202382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&lt;option&gt;</a:t>
            </a:r>
            <a:r>
              <a:rPr lang="en-US" dirty="0"/>
              <a:t> elements define the options to select.</a:t>
            </a:r>
          </a:p>
          <a:p>
            <a:r>
              <a:rPr lang="en-US" dirty="0"/>
              <a:t>The list will normally show the first item as selected.</a:t>
            </a:r>
          </a:p>
          <a:p>
            <a:r>
              <a:rPr lang="en-US" dirty="0"/>
              <a:t>You can add a selected attribute to define a predefined option. </a:t>
            </a:r>
          </a:p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&lt;option value="fiat" selected&gt;Fiat&lt;/option&gt;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1" y="4267200"/>
            <a:ext cx="2928938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9331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838200"/>
            <a:ext cx="8139544" cy="762000"/>
          </a:xfrm>
        </p:spPr>
        <p:txBody>
          <a:bodyPr>
            <a:normAutofit/>
          </a:bodyPr>
          <a:lstStyle/>
          <a:p>
            <a:r>
              <a:rPr lang="en-US" b="1" dirty="0"/>
              <a:t>The &lt;</a:t>
            </a:r>
            <a:r>
              <a:rPr lang="en-US" b="1" dirty="0" err="1"/>
              <a:t>textarea</a:t>
            </a:r>
            <a:r>
              <a:rPr lang="en-US" b="1" dirty="0"/>
              <a:t>&gt; </a:t>
            </a:r>
            <a:r>
              <a:rPr lang="en-US" b="1" dirty="0" smtClean="0"/>
              <a:t>Element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8153400" cy="5247409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&lt;</a:t>
            </a:r>
            <a:r>
              <a:rPr lang="en-US" b="1" dirty="0" err="1"/>
              <a:t>textarea</a:t>
            </a:r>
            <a:r>
              <a:rPr lang="en-US" b="1" dirty="0"/>
              <a:t>&gt;</a:t>
            </a:r>
            <a:r>
              <a:rPr lang="en-US" dirty="0"/>
              <a:t> element defines a multi-line input field (</a:t>
            </a:r>
            <a:r>
              <a:rPr lang="en-US" b="1" dirty="0"/>
              <a:t>a text area</a:t>
            </a:r>
            <a:r>
              <a:rPr lang="en-US" dirty="0"/>
              <a:t>):</a:t>
            </a:r>
          </a:p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</a:t>
            </a:r>
            <a:r>
              <a:rPr lang="en-US" dirty="0" err="1"/>
              <a:t>textarea</a:t>
            </a:r>
            <a:r>
              <a:rPr lang="en-US" dirty="0"/>
              <a:t> name="message" rows="10" cols="30"&gt;</a:t>
            </a:r>
            <a:br>
              <a:rPr lang="en-US" dirty="0"/>
            </a:br>
            <a:r>
              <a:rPr lang="en-US" dirty="0"/>
              <a:t>The cat was playing in the garden.</a:t>
            </a:r>
            <a:br>
              <a:rPr lang="en-US" dirty="0"/>
            </a:br>
            <a:r>
              <a:rPr lang="en-US" dirty="0"/>
              <a:t>&lt;/</a:t>
            </a:r>
            <a:r>
              <a:rPr lang="en-US" dirty="0" err="1"/>
              <a:t>textarea</a:t>
            </a:r>
            <a:r>
              <a:rPr lang="en-US" dirty="0"/>
              <a:t>&gt;</a:t>
            </a:r>
          </a:p>
          <a:p>
            <a:r>
              <a:rPr lang="en-US" dirty="0"/>
              <a:t>This is how the HTML code above will be displayed in a browser:</a:t>
            </a:r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733800"/>
            <a:ext cx="2133601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3767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838200"/>
            <a:ext cx="8153400" cy="762000"/>
          </a:xfrm>
        </p:spPr>
        <p:txBody>
          <a:bodyPr>
            <a:normAutofit/>
          </a:bodyPr>
          <a:lstStyle/>
          <a:p>
            <a:r>
              <a:rPr lang="en-US" b="1" dirty="0"/>
              <a:t>The &lt;button&gt; </a:t>
            </a:r>
            <a:r>
              <a:rPr lang="en-US" b="1" dirty="0" smtClean="0"/>
              <a:t>Element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799" y="1752600"/>
            <a:ext cx="8104909" cy="51054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/>
              <a:t>&lt;button&gt;</a:t>
            </a:r>
            <a:r>
              <a:rPr lang="en-US" dirty="0"/>
              <a:t> element defines a clickable </a:t>
            </a:r>
            <a:r>
              <a:rPr lang="en-US" b="1" dirty="0"/>
              <a:t>button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&lt;button type="button" </a:t>
            </a:r>
            <a:r>
              <a:rPr lang="en-US" dirty="0" err="1"/>
              <a:t>onclick</a:t>
            </a:r>
            <a:r>
              <a:rPr lang="en-US" dirty="0"/>
              <a:t>="alert('Hello World!')"&gt;Click Me!&lt;/button&gt;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567717"/>
            <a:ext cx="1652587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990600" y="6177442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This is how the HTML code above will be displayed in a browser:</a:t>
            </a:r>
          </a:p>
        </p:txBody>
      </p:sp>
    </p:spTree>
    <p:extLst>
      <p:ext uri="{BB962C8B-B14F-4D97-AF65-F5344CB8AC3E}">
        <p14:creationId xmlns:p14="http://schemas.microsoft.com/office/powerpoint/2010/main" val="3784832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US" altLang="en-US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HTML Form </a:t>
            </a:r>
            <a:r>
              <a:rPr lang="en-US" altLang="en-US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Elements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8913157"/>
              </p:ext>
            </p:extLst>
          </p:nvPr>
        </p:nvGraphicFramePr>
        <p:xfrm>
          <a:off x="914400" y="1981205"/>
          <a:ext cx="8229600" cy="49045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458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Tag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Description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458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Black" panose="020B0A04020102020204" pitchFamily="34" charset="0"/>
                        </a:rPr>
                        <a:t>&lt;form&gt;</a:t>
                      </a:r>
                      <a:endParaRPr lang="en-US" sz="1100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Defines an HTML form for user input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458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Black" panose="020B0A04020102020204" pitchFamily="34" charset="0"/>
                        </a:rPr>
                        <a:t>&lt;input&gt;</a:t>
                      </a:r>
                      <a:endParaRPr lang="en-US" sz="1100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Defines an input control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458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Black" panose="020B0A04020102020204" pitchFamily="34" charset="0"/>
                        </a:rPr>
                        <a:t>&lt;</a:t>
                      </a:r>
                      <a:r>
                        <a:rPr lang="en-US" sz="1200" dirty="0" err="1">
                          <a:effectLst/>
                          <a:latin typeface="Arial Black" panose="020B0A04020102020204" pitchFamily="34" charset="0"/>
                        </a:rPr>
                        <a:t>textarea</a:t>
                      </a:r>
                      <a:r>
                        <a:rPr lang="en-US" sz="1200" dirty="0">
                          <a:effectLst/>
                          <a:latin typeface="Arial Black" panose="020B0A04020102020204" pitchFamily="34" charset="0"/>
                        </a:rPr>
                        <a:t>&gt;</a:t>
                      </a:r>
                      <a:endParaRPr lang="en-US" sz="1100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Defines a multiline input control (text area)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458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Black" panose="020B0A04020102020204" pitchFamily="34" charset="0"/>
                        </a:rPr>
                        <a:t>&lt;label&gt;</a:t>
                      </a:r>
                      <a:endParaRPr lang="en-US" sz="1100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Defines a label for an &lt;input&gt; element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458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Black" panose="020B0A04020102020204" pitchFamily="34" charset="0"/>
                        </a:rPr>
                        <a:t>&lt;</a:t>
                      </a:r>
                      <a:r>
                        <a:rPr lang="en-US" sz="1200" dirty="0" err="1">
                          <a:effectLst/>
                          <a:latin typeface="Arial Black" panose="020B0A04020102020204" pitchFamily="34" charset="0"/>
                        </a:rPr>
                        <a:t>fieldset</a:t>
                      </a:r>
                      <a:r>
                        <a:rPr lang="en-US" sz="1200" dirty="0">
                          <a:effectLst/>
                          <a:latin typeface="Arial Black" panose="020B0A04020102020204" pitchFamily="34" charset="0"/>
                        </a:rPr>
                        <a:t>&gt;</a:t>
                      </a:r>
                      <a:endParaRPr lang="en-US" sz="1100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Groups related elements in a form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458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Black" panose="020B0A04020102020204" pitchFamily="34" charset="0"/>
                        </a:rPr>
                        <a:t>&lt;legend&gt;</a:t>
                      </a:r>
                      <a:endParaRPr lang="en-US" sz="1100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Defines a caption for a &lt;fieldset&gt; element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458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Black" panose="020B0A04020102020204" pitchFamily="34" charset="0"/>
                        </a:rPr>
                        <a:t>&lt;select&gt;</a:t>
                      </a:r>
                      <a:endParaRPr lang="en-US" sz="1100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Defines a drop-down list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458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Black" panose="020B0A04020102020204" pitchFamily="34" charset="0"/>
                        </a:rPr>
                        <a:t>&lt;</a:t>
                      </a:r>
                      <a:r>
                        <a:rPr lang="en-US" sz="1200" dirty="0" err="1">
                          <a:effectLst/>
                          <a:latin typeface="Arial Black" panose="020B0A04020102020204" pitchFamily="34" charset="0"/>
                        </a:rPr>
                        <a:t>optgroup</a:t>
                      </a:r>
                      <a:r>
                        <a:rPr lang="en-US" sz="1200" dirty="0">
                          <a:effectLst/>
                          <a:latin typeface="Arial Black" panose="020B0A04020102020204" pitchFamily="34" charset="0"/>
                        </a:rPr>
                        <a:t>&gt;</a:t>
                      </a:r>
                      <a:endParaRPr lang="en-US" sz="1100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Defines a group of related options in a drop-down list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458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Black" panose="020B0A04020102020204" pitchFamily="34" charset="0"/>
                        </a:rPr>
                        <a:t>&lt;option&gt;</a:t>
                      </a:r>
                      <a:endParaRPr lang="en-US" sz="1100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Defines an option in a drop-down list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458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Black" panose="020B0A04020102020204" pitchFamily="34" charset="0"/>
                        </a:rPr>
                        <a:t>&lt;button&gt;</a:t>
                      </a:r>
                      <a:endParaRPr lang="en-US" sz="1100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Defines a clickable button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18431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HTML Inputs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1"/>
            <a:ext cx="8229600" cy="50292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</a:t>
            </a:r>
            <a:r>
              <a:rPr lang="en-US" dirty="0" smtClean="0"/>
              <a:t>nput </a:t>
            </a:r>
            <a:r>
              <a:rPr lang="en-US" dirty="0"/>
              <a:t>types of the &lt;input&gt; element. </a:t>
            </a:r>
          </a:p>
          <a:p>
            <a:r>
              <a:rPr lang="en-US" b="1" dirty="0" smtClean="0"/>
              <a:t>&lt;</a:t>
            </a:r>
            <a:r>
              <a:rPr lang="en-US" b="1" dirty="0"/>
              <a:t>input type="text"&gt;</a:t>
            </a:r>
            <a:r>
              <a:rPr lang="en-US" dirty="0"/>
              <a:t> defines a one-line input field for </a:t>
            </a:r>
            <a:r>
              <a:rPr lang="en-US" b="1" dirty="0"/>
              <a:t>text input</a:t>
            </a:r>
            <a:r>
              <a:rPr lang="en-US" dirty="0"/>
              <a:t>:</a:t>
            </a:r>
          </a:p>
          <a:p>
            <a:r>
              <a:rPr lang="en-US" b="1" dirty="0" smtClean="0"/>
              <a:t>Example:</a:t>
            </a:r>
            <a:endParaRPr lang="en-US" dirty="0"/>
          </a:p>
          <a:p>
            <a:r>
              <a:rPr lang="en-US" dirty="0"/>
              <a:t>&lt;form&gt;</a:t>
            </a:r>
            <a:br>
              <a:rPr lang="en-US" dirty="0"/>
            </a:br>
            <a:r>
              <a:rPr lang="en-US" dirty="0" smtClean="0"/>
              <a:t>	First </a:t>
            </a:r>
            <a:r>
              <a:rPr lang="en-US" dirty="0"/>
              <a:t>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type="text" name="</a:t>
            </a:r>
            <a:r>
              <a:rPr lang="en-US" dirty="0" err="1"/>
              <a:t>firstname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Last </a:t>
            </a:r>
            <a:r>
              <a:rPr lang="en-US" dirty="0"/>
              <a:t>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type="text" name="</a:t>
            </a:r>
            <a:r>
              <a:rPr lang="en-US" dirty="0" err="1"/>
              <a:t>lastname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&lt;/form&gt; </a:t>
            </a:r>
          </a:p>
          <a:p>
            <a:r>
              <a:rPr lang="en-US" dirty="0" smtClean="0"/>
              <a:t>HTML View</a:t>
            </a:r>
            <a:endParaRPr lang="en-US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948" y="5105400"/>
            <a:ext cx="1600852" cy="1597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606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8382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Input Type: </a:t>
            </a:r>
            <a:r>
              <a:rPr lang="en-US" b="1" dirty="0" smtClean="0"/>
              <a:t>password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5211763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&lt;input type="password"&gt;</a:t>
            </a:r>
            <a:r>
              <a:rPr lang="en-US" dirty="0"/>
              <a:t> defines a </a:t>
            </a:r>
            <a:r>
              <a:rPr lang="en-US" b="1" dirty="0"/>
              <a:t>password field</a:t>
            </a:r>
            <a:r>
              <a:rPr lang="en-US" dirty="0"/>
              <a:t>:</a:t>
            </a:r>
          </a:p>
          <a:p>
            <a:r>
              <a:rPr lang="en-US" b="1" dirty="0" smtClean="0"/>
              <a:t>Example</a:t>
            </a:r>
            <a:endParaRPr lang="en-US" dirty="0"/>
          </a:p>
          <a:p>
            <a:r>
              <a:rPr lang="en-US" dirty="0"/>
              <a:t>&lt;form&gt;</a:t>
            </a:r>
            <a:br>
              <a:rPr lang="en-US" dirty="0"/>
            </a:br>
            <a:r>
              <a:rPr lang="en-US" dirty="0" smtClean="0"/>
              <a:t>	User </a:t>
            </a:r>
            <a:r>
              <a:rPr lang="en-US" dirty="0"/>
              <a:t>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type="text" name="username"&gt;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User </a:t>
            </a:r>
            <a:r>
              <a:rPr lang="en-US" dirty="0"/>
              <a:t>password:&lt;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type="password" name="</a:t>
            </a:r>
            <a:r>
              <a:rPr lang="en-US" dirty="0" err="1"/>
              <a:t>psw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&lt;/form&gt; </a:t>
            </a:r>
          </a:p>
          <a:p>
            <a:pPr lvl="0"/>
            <a:r>
              <a:rPr lang="en-US" b="1" dirty="0" smtClean="0"/>
              <a:t>HTML View</a:t>
            </a:r>
          </a:p>
          <a:p>
            <a:pPr marL="0" lvl="0" indent="0">
              <a:buNone/>
            </a:pPr>
            <a:r>
              <a:rPr lang="en-US" b="1" dirty="0" smtClean="0"/>
              <a:t>      </a:t>
            </a:r>
          </a:p>
          <a:p>
            <a:pPr marL="0" lv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</a:t>
            </a:r>
          </a:p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b="1" dirty="0" smtClean="0"/>
              <a:t>Asterisks  or circles will be put in Password to represents letters</a:t>
            </a:r>
            <a:endParaRPr lang="en-US" b="1" dirty="0"/>
          </a:p>
          <a:p>
            <a:pPr lvl="0"/>
            <a:endParaRPr lang="en-US" b="1" dirty="0" smtClean="0"/>
          </a:p>
          <a:p>
            <a:pPr marL="0" lv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99" y="5029200"/>
            <a:ext cx="132810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1720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The &lt;form&gt; </a:t>
            </a:r>
            <a:r>
              <a:rPr lang="en-US" b="1" dirty="0" smtClean="0"/>
              <a:t>Element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33600"/>
            <a:ext cx="8305800" cy="4724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HTML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forms are used to collect user input.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&lt;form&gt; element defines an HTML form: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&lt;form&gt;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 elements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&lt;/form&gt;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886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Input Type: </a:t>
            </a:r>
            <a:r>
              <a:rPr lang="en-US" b="1" dirty="0" smtClean="0"/>
              <a:t>submit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1"/>
            <a:ext cx="8229600" cy="51816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&lt;</a:t>
            </a:r>
            <a:r>
              <a:rPr lang="en-US" dirty="0"/>
              <a:t>input type="submit"&gt; defines a button for submitting form input to a form-handler.</a:t>
            </a:r>
          </a:p>
          <a:p>
            <a:r>
              <a:rPr lang="en-US" dirty="0"/>
              <a:t>The form-handler is typically a server page with a script for processing input data.</a:t>
            </a:r>
          </a:p>
          <a:p>
            <a:r>
              <a:rPr lang="en-US" dirty="0"/>
              <a:t>The form-handler is specified in the form's action attribute:</a:t>
            </a:r>
          </a:p>
          <a:p>
            <a:r>
              <a:rPr lang="en-US" b="1" dirty="0" smtClean="0"/>
              <a:t>Example</a:t>
            </a:r>
            <a:endParaRPr lang="en-US" dirty="0"/>
          </a:p>
          <a:p>
            <a:r>
              <a:rPr lang="en-US" dirty="0"/>
              <a:t>&lt;form action="</a:t>
            </a:r>
            <a:r>
              <a:rPr lang="en-US" dirty="0" err="1"/>
              <a:t>action_page.php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 smtClean="0"/>
              <a:t>	First </a:t>
            </a:r>
            <a:r>
              <a:rPr lang="en-US" dirty="0"/>
              <a:t>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type="text" name="</a:t>
            </a:r>
            <a:r>
              <a:rPr lang="en-US" dirty="0" err="1"/>
              <a:t>firstname</a:t>
            </a:r>
            <a:r>
              <a:rPr lang="en-US" dirty="0"/>
              <a:t>" value="Mickey"&gt;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Last </a:t>
            </a:r>
            <a:r>
              <a:rPr lang="en-US" dirty="0"/>
              <a:t>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type="text" name="</a:t>
            </a:r>
            <a:r>
              <a:rPr lang="en-US" dirty="0" err="1"/>
              <a:t>lastname</a:t>
            </a:r>
            <a:r>
              <a:rPr lang="en-US" dirty="0"/>
              <a:t>" value="Mouse"&gt;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 err="1"/>
              <a:t>br</a:t>
            </a:r>
            <a:r>
              <a:rPr lang="en-US" dirty="0"/>
              <a:t>&gt;&lt;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type="submit" value="Submit"&gt;</a:t>
            </a:r>
            <a:br>
              <a:rPr lang="en-US" dirty="0"/>
            </a:br>
            <a:r>
              <a:rPr lang="en-US" dirty="0"/>
              <a:t>&lt;/form&gt; </a:t>
            </a:r>
            <a:endParaRPr lang="en-US" dirty="0" smtClean="0"/>
          </a:p>
          <a:p>
            <a:r>
              <a:rPr lang="en-US" dirty="0" smtClean="0"/>
              <a:t>HTML View: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388990"/>
            <a:ext cx="5638800" cy="1240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698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Input Type: </a:t>
            </a:r>
            <a:r>
              <a:rPr lang="en-US" b="1" dirty="0" smtClean="0"/>
              <a:t>radio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1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&lt;</a:t>
            </a:r>
            <a:r>
              <a:rPr lang="en-US" dirty="0"/>
              <a:t>input type="radio"&gt; defines a radio button.</a:t>
            </a:r>
          </a:p>
          <a:p>
            <a:r>
              <a:rPr lang="en-US" dirty="0"/>
              <a:t>Radio buttons let a user select ONLY ONE of a limited number of choices:</a:t>
            </a:r>
          </a:p>
          <a:p>
            <a:r>
              <a:rPr lang="en-US" b="1" dirty="0" smtClean="0"/>
              <a:t>Example</a:t>
            </a:r>
            <a:endParaRPr lang="en-US" dirty="0"/>
          </a:p>
          <a:p>
            <a:r>
              <a:rPr lang="en-US" dirty="0"/>
              <a:t>&lt;form&gt;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type="radio" name="sex" </a:t>
            </a:r>
            <a:r>
              <a:rPr lang="en-US" dirty="0" smtClean="0"/>
              <a:t>	value</a:t>
            </a:r>
            <a:r>
              <a:rPr lang="en-US" dirty="0"/>
              <a:t>="male" checked&gt;Male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type="radio" name="sex" </a:t>
            </a:r>
            <a:r>
              <a:rPr lang="en-US" dirty="0" smtClean="0"/>
              <a:t>	value</a:t>
            </a:r>
            <a:r>
              <a:rPr lang="en-US" dirty="0"/>
              <a:t>="female"&gt;Female</a:t>
            </a:r>
            <a:br>
              <a:rPr lang="en-US" dirty="0"/>
            </a:br>
            <a:r>
              <a:rPr lang="en-US" dirty="0"/>
              <a:t>&lt;/form&gt; </a:t>
            </a:r>
            <a:endParaRPr lang="en-US" dirty="0" smtClean="0"/>
          </a:p>
          <a:p>
            <a:r>
              <a:rPr lang="en-US" dirty="0" smtClean="0"/>
              <a:t>HTML VIEW: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610" y="5638800"/>
            <a:ext cx="217379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44424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691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Input Type: </a:t>
            </a:r>
            <a:r>
              <a:rPr lang="en-US" b="1" dirty="0" smtClean="0"/>
              <a:t>checkbox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4791" y="1752601"/>
            <a:ext cx="8229600" cy="507076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&lt;</a:t>
            </a:r>
            <a:r>
              <a:rPr lang="en-US" dirty="0"/>
              <a:t>input type="checkbox"&gt; defines a checkbox.</a:t>
            </a:r>
          </a:p>
          <a:p>
            <a:r>
              <a:rPr lang="en-US" dirty="0"/>
              <a:t>Checkboxes let a user select ZERO or MORE options of a limited number of choices.</a:t>
            </a:r>
          </a:p>
          <a:p>
            <a:pPr marL="0" indent="0">
              <a:buNone/>
            </a:pPr>
            <a:r>
              <a:rPr lang="en-US" b="1" dirty="0" smtClean="0"/>
              <a:t>Example:</a:t>
            </a:r>
            <a:endParaRPr lang="en-US" dirty="0"/>
          </a:p>
          <a:p>
            <a:r>
              <a:rPr lang="en-US" dirty="0"/>
              <a:t>&lt;form&gt;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type="checkbox" name="vehicle" </a:t>
            </a:r>
            <a:r>
              <a:rPr lang="en-US" dirty="0" smtClean="0"/>
              <a:t>	value</a:t>
            </a:r>
            <a:r>
              <a:rPr lang="en-US" dirty="0"/>
              <a:t>="Bike"&gt;I have a bike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type="checkbox" name="vehicle" </a:t>
            </a:r>
            <a:r>
              <a:rPr lang="en-US" dirty="0" smtClean="0"/>
              <a:t>	value</a:t>
            </a:r>
            <a:r>
              <a:rPr lang="en-US" dirty="0"/>
              <a:t>="Car"&gt;I have a car </a:t>
            </a:r>
            <a:br>
              <a:rPr lang="en-US" dirty="0"/>
            </a:br>
            <a:r>
              <a:rPr lang="en-US" dirty="0"/>
              <a:t>&lt;/form&gt; </a:t>
            </a:r>
            <a:endParaRPr lang="en-US" dirty="0" smtClean="0"/>
          </a:p>
          <a:p>
            <a:r>
              <a:rPr lang="en-US" dirty="0" smtClean="0"/>
              <a:t>HTML VIEW: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334000"/>
            <a:ext cx="2221046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22438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066800"/>
            <a:ext cx="7858991" cy="8382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Input Type: button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1"/>
            <a:ext cx="8229600" cy="5105400"/>
          </a:xfrm>
        </p:spPr>
        <p:txBody>
          <a:bodyPr>
            <a:normAutofit/>
          </a:bodyPr>
          <a:lstStyle/>
          <a:p>
            <a:r>
              <a:rPr lang="en-US" b="1" dirty="0" smtClean="0"/>
              <a:t>&lt;</a:t>
            </a:r>
            <a:r>
              <a:rPr lang="en-US" b="1" dirty="0"/>
              <a:t>input type="button"&gt;</a:t>
            </a:r>
            <a:r>
              <a:rPr lang="en-US" dirty="0"/>
              <a:t> defines a </a:t>
            </a:r>
            <a:r>
              <a:rPr lang="en-US" b="1" dirty="0"/>
              <a:t>button</a:t>
            </a:r>
            <a:r>
              <a:rPr lang="en-US" dirty="0"/>
              <a:t>:</a:t>
            </a:r>
          </a:p>
          <a:p>
            <a:r>
              <a:rPr lang="en-US" dirty="0" smtClean="0"/>
              <a:t>&lt;</a:t>
            </a:r>
            <a:r>
              <a:rPr lang="en-US" dirty="0"/>
              <a:t>input type="button" </a:t>
            </a:r>
            <a:r>
              <a:rPr lang="en-US" dirty="0" err="1"/>
              <a:t>onclick</a:t>
            </a:r>
            <a:r>
              <a:rPr lang="en-US" dirty="0"/>
              <a:t>="alert('Hello World!')" value="Click Me!"&gt;</a:t>
            </a:r>
          </a:p>
          <a:p>
            <a:r>
              <a:rPr lang="en-US" dirty="0"/>
              <a:t>This is how the HTML code above will be displayed in a browser: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160" y="4572000"/>
            <a:ext cx="4679254" cy="139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24959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Input Type: </a:t>
            </a:r>
            <a:r>
              <a:rPr lang="en-US" b="1" dirty="0" smtClean="0"/>
              <a:t>number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6019800"/>
            <a:ext cx="3543300" cy="483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990600" y="2209800"/>
            <a:ext cx="81880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b="1" dirty="0"/>
              <a:t>&lt;input type="number"&gt;</a:t>
            </a:r>
            <a:r>
              <a:rPr lang="en-US" dirty="0"/>
              <a:t> is used for input fields that should contain a numeric value.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can set restrictions on the numbers.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Depending on browser support, the restrictions can apply to the input field.</a:t>
            </a:r>
          </a:p>
          <a:p>
            <a:r>
              <a:rPr lang="en-US" b="1" dirty="0" smtClean="0"/>
              <a:t>Example</a:t>
            </a:r>
            <a:endParaRPr lang="en-US" dirty="0"/>
          </a:p>
          <a:p>
            <a:r>
              <a:rPr lang="en-US" dirty="0"/>
              <a:t>&lt;form&gt;</a:t>
            </a:r>
            <a:br>
              <a:rPr lang="en-US" dirty="0"/>
            </a:br>
            <a:r>
              <a:rPr lang="en-US" dirty="0"/>
              <a:t>  Quantity (between 1 and 5):</a:t>
            </a:r>
            <a:br>
              <a:rPr lang="en-US" dirty="0"/>
            </a:br>
            <a:r>
              <a:rPr lang="en-US" dirty="0"/>
              <a:t>  &lt;input type="number" name="quantity" min="1" max="5"&gt;</a:t>
            </a:r>
            <a:br>
              <a:rPr lang="en-US" dirty="0"/>
            </a:br>
            <a:r>
              <a:rPr lang="en-US" dirty="0"/>
              <a:t>&lt;/form</a:t>
            </a:r>
            <a:r>
              <a:rPr lang="en-US" dirty="0" smtClean="0"/>
              <a:t>&gt;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HTML VIEW looks like the following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1558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155" y="83820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US" altLang="en-US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Input </a:t>
            </a:r>
            <a:r>
              <a:rPr lang="en-US" altLang="en-US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Restrictions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2815578"/>
              </p:ext>
            </p:extLst>
          </p:nvPr>
        </p:nvGraphicFramePr>
        <p:xfrm>
          <a:off x="1219200" y="2895600"/>
          <a:ext cx="7924800" cy="31242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62400"/>
                <a:gridCol w="3962400"/>
              </a:tblGrid>
              <a:tr h="2434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Attribute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Description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434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disabled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Specifies that an input field should be disabled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434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Specifies the maximum value for an input field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6664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maxlength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Specifies the maximum number of character for an input field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434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Specifies the minimum value for an input field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6664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pattern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Specifies a regular expression to check the input value against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434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readonly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Specifies that an input field is read only (cannot be changed)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434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required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Specifies that an input field is required (must be filled out)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434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size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Specifies the width (in characters) of an input field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434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step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Specifies the legal number intervals for an input field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434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value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Specifies the default value for an input field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90600" y="2072044"/>
            <a:ext cx="810895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Here is a list of some common input restrictions (some are new in HTML5):</a:t>
            </a: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6438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Input Type: </a:t>
            </a:r>
            <a:r>
              <a:rPr lang="en-US" b="1" dirty="0" smtClean="0"/>
              <a:t>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28573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&lt;input type="date"&gt;</a:t>
            </a:r>
            <a:r>
              <a:rPr lang="en-US" dirty="0"/>
              <a:t> is used for input fields that should contain a date.</a:t>
            </a:r>
          </a:p>
          <a:p>
            <a:r>
              <a:rPr lang="en-US" dirty="0"/>
              <a:t>Depending on browser support, a date picker can show up in the input field.</a:t>
            </a:r>
          </a:p>
          <a:p>
            <a:r>
              <a:rPr lang="en-US" b="1" dirty="0" smtClean="0"/>
              <a:t>Example:</a:t>
            </a:r>
            <a:endParaRPr lang="en-US" dirty="0"/>
          </a:p>
          <a:p>
            <a:r>
              <a:rPr lang="en-US" dirty="0"/>
              <a:t>&lt;form&gt;</a:t>
            </a:r>
            <a:br>
              <a:rPr lang="en-US" dirty="0"/>
            </a:br>
            <a:r>
              <a:rPr lang="en-US" dirty="0"/>
              <a:t>  Birthday:</a:t>
            </a:r>
            <a:br>
              <a:rPr lang="en-US" dirty="0"/>
            </a:br>
            <a:r>
              <a:rPr lang="en-US" dirty="0"/>
              <a:t>  &lt;input type="date" name="</a:t>
            </a:r>
            <a:r>
              <a:rPr lang="en-US" dirty="0" err="1"/>
              <a:t>bday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&lt;/form&gt;</a:t>
            </a:r>
          </a:p>
          <a:p>
            <a:r>
              <a:rPr lang="en-US" dirty="0"/>
              <a:t>You can add restrictions to the input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6400801"/>
            <a:ext cx="2623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38758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Input Type: </a:t>
            </a:r>
            <a:r>
              <a:rPr lang="en-US" b="1" dirty="0" smtClean="0"/>
              <a:t>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1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&lt;input type="color"&gt;</a:t>
            </a:r>
            <a:r>
              <a:rPr lang="en-US" dirty="0"/>
              <a:t> is used for input fields that should contain a color.</a:t>
            </a:r>
          </a:p>
          <a:p>
            <a:r>
              <a:rPr lang="en-US" dirty="0"/>
              <a:t>Depending on browser support, a color picker can show up in the input field.</a:t>
            </a:r>
          </a:p>
          <a:p>
            <a:r>
              <a:rPr lang="en-US" b="1" dirty="0" smtClean="0"/>
              <a:t>Example:</a:t>
            </a:r>
            <a:endParaRPr lang="en-US" dirty="0"/>
          </a:p>
          <a:p>
            <a:r>
              <a:rPr lang="en-US" dirty="0"/>
              <a:t>&lt;form&gt;</a:t>
            </a:r>
            <a:br>
              <a:rPr lang="en-US" dirty="0"/>
            </a:br>
            <a:r>
              <a:rPr lang="en-US" dirty="0"/>
              <a:t>  Select your favorite color:</a:t>
            </a:r>
            <a:br>
              <a:rPr lang="en-US" dirty="0"/>
            </a:br>
            <a:r>
              <a:rPr lang="en-US" dirty="0"/>
              <a:t>  &lt;input type="color" name="</a:t>
            </a:r>
            <a:r>
              <a:rPr lang="en-US" dirty="0" err="1"/>
              <a:t>favcolor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&lt;/form</a:t>
            </a:r>
            <a:r>
              <a:rPr lang="en-US" dirty="0" smtClean="0"/>
              <a:t>&gt;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9" y="5481204"/>
            <a:ext cx="5460029" cy="1376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42432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182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Input Type: </a:t>
            </a:r>
            <a:r>
              <a:rPr lang="en-US" b="1" dirty="0" smtClean="0"/>
              <a:t>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7082" y="1600201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&lt;input type="range"&gt;</a:t>
            </a:r>
            <a:r>
              <a:rPr lang="en-US" dirty="0"/>
              <a:t> is used for input fields that should contain a value within a range.</a:t>
            </a:r>
          </a:p>
          <a:p>
            <a:r>
              <a:rPr lang="en-US" dirty="0"/>
              <a:t>Depending on browser support, the input field can be displayed as a slider control. </a:t>
            </a:r>
          </a:p>
          <a:p>
            <a:pPr marL="0" indent="0">
              <a:buNone/>
            </a:pPr>
            <a:r>
              <a:rPr lang="en-US" b="1" dirty="0" smtClean="0"/>
              <a:t>Example:</a:t>
            </a:r>
            <a:endParaRPr lang="en-US" dirty="0"/>
          </a:p>
          <a:p>
            <a:r>
              <a:rPr lang="en-US" dirty="0"/>
              <a:t>&lt;form&gt;</a:t>
            </a:r>
            <a:br>
              <a:rPr lang="en-US" dirty="0"/>
            </a:br>
            <a:r>
              <a:rPr lang="en-US" dirty="0"/>
              <a:t>  &lt;input type="range" name="points" min="0" max="10"&gt;</a:t>
            </a:r>
            <a:br>
              <a:rPr lang="en-US" dirty="0"/>
            </a:br>
            <a:r>
              <a:rPr lang="en-US" dirty="0"/>
              <a:t>&lt;/form</a:t>
            </a:r>
            <a:r>
              <a:rPr lang="en-US" dirty="0" smtClean="0"/>
              <a:t>&gt;</a:t>
            </a:r>
          </a:p>
          <a:p>
            <a:r>
              <a:rPr lang="en-US" dirty="0"/>
              <a:t>You can use the following attributes to specify restrictions: min, max, step, value.</a:t>
            </a:r>
          </a:p>
          <a:p>
            <a:pPr marL="0" indent="0">
              <a:buNone/>
            </a:pPr>
            <a:r>
              <a:rPr lang="en-US" dirty="0" smtClean="0"/>
              <a:t>HTML View Below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5562600"/>
            <a:ext cx="5143501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91759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Input Type: </a:t>
            </a:r>
            <a:r>
              <a:rPr lang="en-US" b="1" dirty="0" smtClean="0"/>
              <a:t>month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1"/>
            <a:ext cx="82296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&lt;input type="month"&gt;</a:t>
            </a:r>
            <a:r>
              <a:rPr lang="en-US" dirty="0"/>
              <a:t> allows the user to select a month and year.</a:t>
            </a:r>
          </a:p>
          <a:p>
            <a:r>
              <a:rPr lang="en-US" dirty="0"/>
              <a:t>Depending on browser support, a date picker can show up in the input field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b="1" dirty="0" smtClean="0"/>
              <a:t>Example</a:t>
            </a:r>
            <a:endParaRPr lang="en-US" dirty="0"/>
          </a:p>
          <a:p>
            <a:r>
              <a:rPr lang="en-US" dirty="0"/>
              <a:t>&lt;form&gt;</a:t>
            </a:r>
            <a:br>
              <a:rPr lang="en-US" dirty="0"/>
            </a:br>
            <a:r>
              <a:rPr lang="en-US" dirty="0"/>
              <a:t>  Birthday (month and year):</a:t>
            </a:r>
            <a:br>
              <a:rPr lang="en-US" dirty="0"/>
            </a:br>
            <a:r>
              <a:rPr lang="en-US" dirty="0"/>
              <a:t>  &lt;input type="month" name="</a:t>
            </a:r>
            <a:r>
              <a:rPr lang="en-US" dirty="0" err="1"/>
              <a:t>bdaymonth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&lt;/form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943600"/>
            <a:ext cx="5905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0097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85800"/>
            <a:ext cx="8153400" cy="884238"/>
          </a:xfrm>
        </p:spPr>
        <p:txBody>
          <a:bodyPr>
            <a:normAutofit/>
          </a:bodyPr>
          <a:lstStyle/>
          <a:p>
            <a:r>
              <a:rPr lang="en-US" dirty="0"/>
              <a:t>The &lt;input&gt; </a:t>
            </a:r>
            <a:r>
              <a:rPr lang="en-US" dirty="0" smtClean="0"/>
              <a:t>Element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8153400" cy="36576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 elements are different types of input elements, checkboxes, radio buttons, submit buttons, and more.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&lt;input&gt; element is the most important form element.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&lt;input&gt; element has many variations, depending on the type attribute.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 are the types used in this chapter: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878265"/>
              </p:ext>
            </p:extLst>
          </p:nvPr>
        </p:nvGraphicFramePr>
        <p:xfrm>
          <a:off x="1219200" y="5257800"/>
          <a:ext cx="7924800" cy="14908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64067"/>
                <a:gridCol w="3960733"/>
              </a:tblGrid>
              <a:tr h="3503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3503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Defines normal text input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3503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radio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Defines radio button input (for selecting one of many choices)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3503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submit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Defines a submit button (for submitting the form)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76036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009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Input Type: </a:t>
            </a:r>
            <a:r>
              <a:rPr lang="en-US" b="1" dirty="0" smtClean="0"/>
              <a:t>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1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&lt;input type="week"&gt;</a:t>
            </a:r>
            <a:r>
              <a:rPr lang="en-US" dirty="0"/>
              <a:t> allows the user to select a week and year.</a:t>
            </a:r>
          </a:p>
          <a:p>
            <a:r>
              <a:rPr lang="en-US" dirty="0"/>
              <a:t>Depending on browser support, a date picker can show up in the input field.</a:t>
            </a:r>
          </a:p>
          <a:p>
            <a:pPr marL="0" indent="0">
              <a:buNone/>
            </a:pPr>
            <a:r>
              <a:rPr lang="en-US" b="1" dirty="0" smtClean="0"/>
              <a:t>Example:</a:t>
            </a:r>
            <a:endParaRPr lang="en-US" dirty="0"/>
          </a:p>
          <a:p>
            <a:r>
              <a:rPr lang="en-US" dirty="0"/>
              <a:t>&lt;form&gt;</a:t>
            </a:r>
            <a:br>
              <a:rPr lang="en-US" dirty="0"/>
            </a:br>
            <a:r>
              <a:rPr lang="en-US" dirty="0"/>
              <a:t>  Select a week:</a:t>
            </a:r>
            <a:br>
              <a:rPr lang="en-US" dirty="0"/>
            </a:br>
            <a:r>
              <a:rPr lang="en-US" dirty="0"/>
              <a:t>  &lt;input type="week" name="</a:t>
            </a:r>
            <a:r>
              <a:rPr lang="en-US" dirty="0" err="1"/>
              <a:t>week_year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&lt;/form</a:t>
            </a:r>
            <a:r>
              <a:rPr lang="en-US" dirty="0" smtClean="0"/>
              <a:t>&gt;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334000"/>
            <a:ext cx="7296924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34921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838200"/>
          </a:xfrm>
        </p:spPr>
        <p:txBody>
          <a:bodyPr>
            <a:normAutofit/>
          </a:bodyPr>
          <a:lstStyle/>
          <a:p>
            <a:r>
              <a:rPr lang="en-US" b="1" dirty="0"/>
              <a:t>Input Type: </a:t>
            </a:r>
            <a:r>
              <a:rPr lang="en-US" b="1" dirty="0" smtClean="0"/>
              <a:t>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8229600" cy="510540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&lt;input type="</a:t>
            </a:r>
            <a:r>
              <a:rPr lang="en-US" b="1" i="1" dirty="0"/>
              <a:t>time</a:t>
            </a:r>
            <a:r>
              <a:rPr lang="en-US" b="1" dirty="0"/>
              <a:t>"&gt;</a:t>
            </a:r>
            <a:r>
              <a:rPr lang="en-US" dirty="0"/>
              <a:t> allows the user to select a time (no time zone).</a:t>
            </a:r>
          </a:p>
          <a:p>
            <a:r>
              <a:rPr lang="en-US" dirty="0"/>
              <a:t>Depending on browser support, a time picker can show up in the input field.</a:t>
            </a:r>
          </a:p>
          <a:p>
            <a:pPr marL="0" indent="0">
              <a:buNone/>
            </a:pPr>
            <a:r>
              <a:rPr lang="en-US" b="1" dirty="0" smtClean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&lt;form&gt;</a:t>
            </a:r>
            <a:br>
              <a:rPr lang="en-US" dirty="0"/>
            </a:br>
            <a:r>
              <a:rPr lang="en-US" dirty="0"/>
              <a:t>  Select a time:</a:t>
            </a:r>
            <a:br>
              <a:rPr lang="en-US" dirty="0"/>
            </a:br>
            <a:r>
              <a:rPr lang="en-US" dirty="0"/>
              <a:t>  &lt;input type="time" name="</a:t>
            </a:r>
            <a:r>
              <a:rPr lang="en-US" dirty="0" err="1"/>
              <a:t>usr_time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&lt;/form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486400"/>
            <a:ext cx="6829789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21004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838200"/>
            <a:ext cx="8229600" cy="762000"/>
          </a:xfrm>
        </p:spPr>
        <p:txBody>
          <a:bodyPr>
            <a:normAutofit/>
          </a:bodyPr>
          <a:lstStyle/>
          <a:p>
            <a:pPr lvl="0"/>
            <a:r>
              <a:rPr lang="en-US" altLang="en-US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Input Type: </a:t>
            </a:r>
            <a:r>
              <a:rPr lang="en-US" altLang="en-US" b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datetime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9284199"/>
              </p:ext>
            </p:extLst>
          </p:nvPr>
        </p:nvGraphicFramePr>
        <p:xfrm>
          <a:off x="1371600" y="3489723"/>
          <a:ext cx="5763939" cy="3817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200"/>
                <a:gridCol w="5687739"/>
              </a:tblGrid>
              <a:tr h="3817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The input type </a:t>
                      </a:r>
                      <a:r>
                        <a:rPr lang="en-US" sz="1200" dirty="0" err="1">
                          <a:effectLst/>
                        </a:rPr>
                        <a:t>datetime</a:t>
                      </a:r>
                      <a:r>
                        <a:rPr lang="en-US" sz="1200" dirty="0">
                          <a:effectLst/>
                        </a:rPr>
                        <a:t> is removed from the HTML standard. Use </a:t>
                      </a:r>
                      <a:r>
                        <a:rPr lang="en-US" sz="1200" dirty="0" err="1">
                          <a:effectLst/>
                        </a:rPr>
                        <a:t>datetime</a:t>
                      </a:r>
                      <a:r>
                        <a:rPr lang="en-US" sz="1200" dirty="0">
                          <a:effectLst/>
                        </a:rPr>
                        <a:t>-local instead.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66800" y="2172499"/>
            <a:ext cx="8077200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The 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&lt;input type="</a:t>
            </a:r>
            <a:r>
              <a:rPr kumimoji="0" lang="en-US" alt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datetime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"&gt;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allows the user to select a date and time (with time zone).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Example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&lt;form&gt;</a:t>
            </a:r>
            <a:b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Birthday (date and time):</a:t>
            </a:r>
            <a:b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&lt;input type="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datetime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 name="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bdaytime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"&gt;</a:t>
            </a:r>
            <a:b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&lt;/form&gt;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720936"/>
            <a:ext cx="589164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07319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Input Type: </a:t>
            </a:r>
            <a:r>
              <a:rPr lang="en-US" b="1" dirty="0" err="1" smtClean="0"/>
              <a:t>datetime</a:t>
            </a:r>
            <a:r>
              <a:rPr lang="en-US" b="1" dirty="0" smtClean="0"/>
              <a:t>-local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155" y="1828801"/>
            <a:ext cx="8229600" cy="5029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&lt;input type="</a:t>
            </a:r>
            <a:r>
              <a:rPr lang="en-US" b="1" dirty="0" err="1"/>
              <a:t>datetime</a:t>
            </a:r>
            <a:r>
              <a:rPr lang="en-US" b="1" dirty="0"/>
              <a:t>-local"&gt;</a:t>
            </a:r>
            <a:r>
              <a:rPr lang="en-US" dirty="0"/>
              <a:t> allows the user to select a date and time (no time zone).</a:t>
            </a:r>
          </a:p>
          <a:p>
            <a:r>
              <a:rPr lang="en-US" dirty="0"/>
              <a:t>Depending on browser support, a date picker can show up in the input field.</a:t>
            </a:r>
          </a:p>
          <a:p>
            <a:r>
              <a:rPr lang="en-US" b="1" dirty="0" smtClean="0"/>
              <a:t>Example:</a:t>
            </a:r>
            <a:endParaRPr lang="en-US" dirty="0"/>
          </a:p>
          <a:p>
            <a:r>
              <a:rPr lang="en-US" dirty="0"/>
              <a:t>&lt;form&gt;</a:t>
            </a:r>
            <a:br>
              <a:rPr lang="en-US" dirty="0"/>
            </a:br>
            <a:r>
              <a:rPr lang="en-US" dirty="0"/>
              <a:t>  Birthday (date and time):</a:t>
            </a:r>
            <a:br>
              <a:rPr lang="en-US" dirty="0"/>
            </a:br>
            <a:r>
              <a:rPr lang="en-US" dirty="0"/>
              <a:t>  &lt;input type="</a:t>
            </a:r>
            <a:r>
              <a:rPr lang="en-US" dirty="0" err="1"/>
              <a:t>datetime</a:t>
            </a:r>
            <a:r>
              <a:rPr lang="en-US" dirty="0"/>
              <a:t>-local" name="</a:t>
            </a:r>
            <a:r>
              <a:rPr lang="en-US" dirty="0" err="1"/>
              <a:t>bdaytime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&lt;/form</a:t>
            </a:r>
            <a:r>
              <a:rPr lang="en-US" dirty="0" smtClean="0"/>
              <a:t>&gt;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5715000"/>
            <a:ext cx="5105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58277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Input Type: </a:t>
            </a:r>
            <a:r>
              <a:rPr lang="en-US" b="1" dirty="0" smtClean="0"/>
              <a:t>email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752600"/>
            <a:ext cx="8153400" cy="50593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&lt;input type="email"&gt;</a:t>
            </a:r>
            <a:r>
              <a:rPr lang="en-US" dirty="0"/>
              <a:t> is used for input fields that should contain an e-mail address.</a:t>
            </a:r>
          </a:p>
          <a:p>
            <a:r>
              <a:rPr lang="en-US" dirty="0"/>
              <a:t>Depending on browser support, the e-mail address can be automatically validated when submitted.</a:t>
            </a:r>
          </a:p>
          <a:p>
            <a:r>
              <a:rPr lang="en-US" dirty="0"/>
              <a:t>Some smartphones recognize the email type, and adds ".com" to the keyboard to match email input.</a:t>
            </a:r>
          </a:p>
          <a:p>
            <a:pPr marL="0" indent="0">
              <a:buNone/>
            </a:pPr>
            <a:r>
              <a:rPr lang="en-US" b="1" dirty="0" smtClean="0"/>
              <a:t>Example: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&lt;form&gt;</a:t>
            </a:r>
            <a:br>
              <a:rPr lang="en-US" dirty="0"/>
            </a:br>
            <a:r>
              <a:rPr lang="en-US" dirty="0"/>
              <a:t>  E-mail:</a:t>
            </a:r>
            <a:br>
              <a:rPr lang="en-US" dirty="0"/>
            </a:br>
            <a:r>
              <a:rPr lang="en-US" dirty="0"/>
              <a:t>  &lt;input type="email" name="email"&gt;</a:t>
            </a:r>
            <a:br>
              <a:rPr lang="en-US" dirty="0"/>
            </a:br>
            <a:r>
              <a:rPr lang="en-US" dirty="0"/>
              <a:t>&lt;/form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832" y="5410200"/>
            <a:ext cx="6302564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09361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799" y="762000"/>
            <a:ext cx="8084127" cy="914400"/>
          </a:xfrm>
        </p:spPr>
        <p:txBody>
          <a:bodyPr>
            <a:normAutofit/>
          </a:bodyPr>
          <a:lstStyle/>
          <a:p>
            <a:r>
              <a:rPr lang="en-US" b="1" dirty="0"/>
              <a:t>Input Type: </a:t>
            </a:r>
            <a:r>
              <a:rPr lang="en-US" b="1" dirty="0" smtClean="0"/>
              <a:t>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7082" y="2332037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&lt;input type="search"&gt;</a:t>
            </a:r>
            <a:r>
              <a:rPr lang="en-US" dirty="0"/>
              <a:t> is used for search fields (a search field behaves like a regular text field).</a:t>
            </a:r>
          </a:p>
          <a:p>
            <a:pPr marL="0" indent="0">
              <a:buNone/>
            </a:pPr>
            <a:r>
              <a:rPr lang="en-US" b="1" dirty="0" smtClean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&lt;form&gt;</a:t>
            </a:r>
            <a:br>
              <a:rPr lang="en-US" dirty="0"/>
            </a:br>
            <a:r>
              <a:rPr lang="en-US" dirty="0"/>
              <a:t>  Search Google:</a:t>
            </a:r>
            <a:br>
              <a:rPr lang="en-US" dirty="0"/>
            </a:br>
            <a:r>
              <a:rPr lang="en-US" dirty="0"/>
              <a:t>  &lt;input type="search" name="</a:t>
            </a:r>
            <a:r>
              <a:rPr lang="en-US" dirty="0" err="1"/>
              <a:t>googlesearch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&lt;/form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573" y="5486400"/>
            <a:ext cx="667004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0745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Input Type: </a:t>
            </a:r>
            <a:r>
              <a:rPr lang="en-US" b="1" dirty="0" err="1" smtClean="0"/>
              <a:t>tel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618" y="1676400"/>
            <a:ext cx="8229600" cy="518160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&lt;input type="</a:t>
            </a:r>
            <a:r>
              <a:rPr lang="en-US" b="1" dirty="0" err="1"/>
              <a:t>tel</a:t>
            </a:r>
            <a:r>
              <a:rPr lang="en-US" b="1" dirty="0"/>
              <a:t>"&gt;</a:t>
            </a:r>
            <a:r>
              <a:rPr lang="en-US" dirty="0"/>
              <a:t> is used for input fields that should contain a telephone number.</a:t>
            </a:r>
          </a:p>
          <a:p>
            <a:r>
              <a:rPr lang="en-US" dirty="0"/>
              <a:t>The </a:t>
            </a:r>
            <a:r>
              <a:rPr lang="en-US" dirty="0" err="1"/>
              <a:t>tel</a:t>
            </a:r>
            <a:r>
              <a:rPr lang="en-US" dirty="0"/>
              <a:t> type is currently supported only in Safari 8.</a:t>
            </a:r>
          </a:p>
          <a:p>
            <a:pPr marL="0" indent="0">
              <a:buNone/>
            </a:pPr>
            <a:r>
              <a:rPr lang="en-US" b="1" dirty="0" smtClean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&lt;form&gt;</a:t>
            </a:r>
            <a:br>
              <a:rPr lang="en-US" dirty="0"/>
            </a:br>
            <a:r>
              <a:rPr lang="en-US" dirty="0"/>
              <a:t>  Telephone:</a:t>
            </a:r>
            <a:br>
              <a:rPr lang="en-US" dirty="0"/>
            </a:br>
            <a:r>
              <a:rPr lang="en-US" dirty="0"/>
              <a:t>  &lt;input type="</a:t>
            </a:r>
            <a:r>
              <a:rPr lang="en-US" dirty="0" err="1"/>
              <a:t>tel</a:t>
            </a:r>
            <a:r>
              <a:rPr lang="en-US" dirty="0"/>
              <a:t>" name="</a:t>
            </a:r>
            <a:r>
              <a:rPr lang="en-US" dirty="0" err="1"/>
              <a:t>usrtel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&lt;/form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184" y="5562600"/>
            <a:ext cx="740465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27652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Input Type: </a:t>
            </a:r>
            <a:r>
              <a:rPr lang="en-US" b="1" dirty="0" err="1" smtClean="0"/>
              <a:t>url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236" y="1676400"/>
            <a:ext cx="8039564" cy="519199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&lt;input type="</a:t>
            </a:r>
            <a:r>
              <a:rPr lang="en-US" b="1" dirty="0" err="1"/>
              <a:t>url</a:t>
            </a:r>
            <a:r>
              <a:rPr lang="en-US" b="1" dirty="0"/>
              <a:t>"&gt;</a:t>
            </a:r>
            <a:r>
              <a:rPr lang="en-US" dirty="0"/>
              <a:t> is used for input fields that should contain a URL address.</a:t>
            </a:r>
          </a:p>
          <a:p>
            <a:r>
              <a:rPr lang="en-US" dirty="0"/>
              <a:t>Depending on browser support, the </a:t>
            </a:r>
            <a:r>
              <a:rPr lang="en-US" dirty="0" err="1"/>
              <a:t>url</a:t>
            </a:r>
            <a:r>
              <a:rPr lang="en-US" dirty="0"/>
              <a:t> field can be automatically validated when submitted</a:t>
            </a:r>
          </a:p>
          <a:p>
            <a:r>
              <a:rPr lang="en-US" dirty="0"/>
              <a:t>Some smartphones recognize the </a:t>
            </a:r>
            <a:r>
              <a:rPr lang="en-US" dirty="0" err="1"/>
              <a:t>url</a:t>
            </a:r>
            <a:r>
              <a:rPr lang="en-US" dirty="0"/>
              <a:t> type, and adds ".com" to the keyboard to match </a:t>
            </a:r>
            <a:r>
              <a:rPr lang="en-US" dirty="0" err="1"/>
              <a:t>url</a:t>
            </a:r>
            <a:r>
              <a:rPr lang="en-US" dirty="0"/>
              <a:t> input.</a:t>
            </a:r>
          </a:p>
          <a:p>
            <a:pPr marL="0" indent="0">
              <a:buNone/>
            </a:pPr>
            <a:r>
              <a:rPr lang="en-US" b="1" dirty="0" smtClean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&lt;form&gt;</a:t>
            </a:r>
            <a:br>
              <a:rPr lang="en-US" dirty="0"/>
            </a:br>
            <a:r>
              <a:rPr lang="en-US" dirty="0"/>
              <a:t>  Add your homepage:</a:t>
            </a:r>
            <a:br>
              <a:rPr lang="en-US" dirty="0"/>
            </a:br>
            <a:r>
              <a:rPr lang="en-US" dirty="0"/>
              <a:t>  &lt;input type="</a:t>
            </a:r>
            <a:r>
              <a:rPr lang="en-US" dirty="0" err="1"/>
              <a:t>url</a:t>
            </a:r>
            <a:r>
              <a:rPr lang="en-US" dirty="0"/>
              <a:t>" name="homepage"&gt;</a:t>
            </a:r>
            <a:br>
              <a:rPr lang="en-US" dirty="0"/>
            </a:br>
            <a:r>
              <a:rPr lang="en-US" dirty="0"/>
              <a:t>&lt;/form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236" y="4953000"/>
            <a:ext cx="7085941" cy="76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2417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HTML Input </a:t>
            </a:r>
            <a:r>
              <a:rPr lang="en-US" b="1" dirty="0" smtClean="0"/>
              <a:t>Attribute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599" y="1676401"/>
            <a:ext cx="8163791" cy="5202382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The </a:t>
            </a:r>
            <a:r>
              <a:rPr lang="en-US" b="1" dirty="0"/>
              <a:t>value Attribute</a:t>
            </a:r>
            <a:endParaRPr lang="en-US" dirty="0"/>
          </a:p>
          <a:p>
            <a:r>
              <a:rPr lang="en-US" dirty="0"/>
              <a:t>The </a:t>
            </a:r>
            <a:r>
              <a:rPr lang="en-US" b="1" dirty="0"/>
              <a:t>value</a:t>
            </a:r>
            <a:r>
              <a:rPr lang="en-US" dirty="0"/>
              <a:t> attribute specifies the initial value for an input field:</a:t>
            </a:r>
          </a:p>
          <a:p>
            <a:pPr marL="0" indent="0">
              <a:buNone/>
            </a:pPr>
            <a:r>
              <a:rPr lang="en-US" b="1" dirty="0" smtClean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&lt;form action=""&gt;</a:t>
            </a:r>
            <a:br>
              <a:rPr lang="en-US" dirty="0"/>
            </a:br>
            <a:r>
              <a:rPr lang="en-US" dirty="0" smtClean="0"/>
              <a:t>	First </a:t>
            </a:r>
            <a:r>
              <a:rPr lang="en-US" dirty="0"/>
              <a:t>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type="text" name="</a:t>
            </a:r>
            <a:r>
              <a:rPr lang="en-US" dirty="0" err="1"/>
              <a:t>firstname</a:t>
            </a:r>
            <a:r>
              <a:rPr lang="en-US" dirty="0"/>
              <a:t>" </a:t>
            </a:r>
            <a:r>
              <a:rPr lang="en-US" dirty="0" smtClean="0"/>
              <a:t>	value</a:t>
            </a:r>
            <a:r>
              <a:rPr lang="en-US" dirty="0"/>
              <a:t>="John"&gt;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Last </a:t>
            </a:r>
            <a:r>
              <a:rPr lang="en-US" dirty="0"/>
              <a:t>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type="text" name="</a:t>
            </a:r>
            <a:r>
              <a:rPr lang="en-US" dirty="0" err="1"/>
              <a:t>lastname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&lt;/form&gt;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638800"/>
            <a:ext cx="3200400" cy="1142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71185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8229600" cy="838200"/>
          </a:xfrm>
        </p:spPr>
        <p:txBody>
          <a:bodyPr>
            <a:normAutofit/>
          </a:bodyPr>
          <a:lstStyle/>
          <a:p>
            <a:r>
              <a:rPr lang="en-US" b="1" dirty="0"/>
              <a:t>The disabled </a:t>
            </a:r>
            <a:r>
              <a:rPr lang="en-US" b="1" dirty="0" smtClean="0"/>
              <a:t>Attribute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009" y="1524000"/>
            <a:ext cx="8229600" cy="5181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disabled</a:t>
            </a:r>
            <a:r>
              <a:rPr lang="en-US" dirty="0"/>
              <a:t> attribute specifies that the input field is disabled.</a:t>
            </a:r>
          </a:p>
          <a:p>
            <a:r>
              <a:rPr lang="en-US" dirty="0"/>
              <a:t>A disabled element is un-usable and un-clickable.</a:t>
            </a:r>
          </a:p>
          <a:p>
            <a:r>
              <a:rPr lang="en-US" dirty="0"/>
              <a:t>Disabled elements will not be submitted.</a:t>
            </a:r>
          </a:p>
          <a:p>
            <a:pPr marL="0" indent="0">
              <a:buNone/>
            </a:pPr>
            <a:r>
              <a:rPr lang="en-US" b="1" dirty="0" smtClean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&lt;form action=""&gt;</a:t>
            </a:r>
            <a:br>
              <a:rPr lang="en-US" dirty="0"/>
            </a:br>
            <a:r>
              <a:rPr lang="en-US" dirty="0" smtClean="0"/>
              <a:t>	First </a:t>
            </a:r>
            <a:r>
              <a:rPr lang="en-US" dirty="0"/>
              <a:t>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type="text" name="</a:t>
            </a:r>
            <a:r>
              <a:rPr lang="en-US" dirty="0" err="1"/>
              <a:t>firstname</a:t>
            </a:r>
            <a:r>
              <a:rPr lang="en-US" dirty="0"/>
              <a:t>" value="John" disabled&gt;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Last </a:t>
            </a:r>
            <a:r>
              <a:rPr lang="en-US" dirty="0"/>
              <a:t>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type="text" name="</a:t>
            </a:r>
            <a:r>
              <a:rPr lang="en-US" dirty="0" err="1"/>
              <a:t>lastname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&lt;/form&gt; </a:t>
            </a:r>
          </a:p>
          <a:p>
            <a:r>
              <a:rPr lang="en-US" dirty="0"/>
              <a:t>The disabled attribute does not need a value. It is the same as writing disabled="disabled</a:t>
            </a:r>
            <a:r>
              <a:rPr lang="en-US" dirty="0" smtClean="0"/>
              <a:t>".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5424948"/>
            <a:ext cx="2355096" cy="1280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1366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818" y="609600"/>
            <a:ext cx="8153400" cy="1143000"/>
          </a:xfrm>
        </p:spPr>
        <p:txBody>
          <a:bodyPr>
            <a:normAutofit/>
          </a:bodyPr>
          <a:lstStyle/>
          <a:p>
            <a:r>
              <a:rPr lang="en-US" b="1" dirty="0"/>
              <a:t>Text </a:t>
            </a:r>
            <a:r>
              <a:rPr lang="en-US" b="1" dirty="0" smtClean="0"/>
              <a:t>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8077200" cy="373380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&lt;</a:t>
            </a:r>
            <a:r>
              <a:rPr lang="en-US" dirty="0"/>
              <a:t>input type="text"&gt; defines a one-line input field for text input:</a:t>
            </a:r>
          </a:p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r>
              <a:rPr lang="en-US" dirty="0"/>
              <a:t>&lt;form&gt;</a:t>
            </a:r>
            <a:br>
              <a:rPr lang="en-US" dirty="0"/>
            </a:br>
            <a:r>
              <a:rPr lang="en-US" dirty="0"/>
              <a:t>First 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&lt;input type="text" name="</a:t>
            </a:r>
            <a:r>
              <a:rPr lang="en-US" dirty="0" err="1"/>
              <a:t>firstname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Last 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&lt;input type="text" name="</a:t>
            </a:r>
            <a:r>
              <a:rPr lang="en-US" dirty="0" err="1"/>
              <a:t>lastname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&lt;/form&gt; </a:t>
            </a:r>
          </a:p>
          <a:p>
            <a:r>
              <a:rPr lang="en-US" b="1" dirty="0"/>
              <a:t>This is how it will look like in a browser: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426802"/>
            <a:ext cx="2209800" cy="1297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47800" y="5681365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Note:</a:t>
            </a:r>
            <a:r>
              <a:rPr lang="en-US" dirty="0"/>
              <a:t> The form itself is not visible. Also note that the default width of a text field is 20 characters.	</a:t>
            </a:r>
          </a:p>
        </p:txBody>
      </p:sp>
    </p:spTree>
    <p:extLst>
      <p:ext uri="{BB962C8B-B14F-4D97-AF65-F5344CB8AC3E}">
        <p14:creationId xmlns:p14="http://schemas.microsoft.com/office/powerpoint/2010/main" val="11269903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473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The size </a:t>
            </a:r>
            <a:r>
              <a:rPr lang="en-US" b="1" dirty="0" smtClean="0"/>
              <a:t>Attribute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676401"/>
            <a:ext cx="80010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size</a:t>
            </a:r>
            <a:r>
              <a:rPr lang="en-US" dirty="0"/>
              <a:t> attribute specifies the size (in characters) for the input field:</a:t>
            </a:r>
          </a:p>
          <a:p>
            <a:pPr marL="0" indent="0">
              <a:buNone/>
            </a:pPr>
            <a:r>
              <a:rPr lang="en-US" b="1" dirty="0" smtClean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&lt;form action=""&gt;</a:t>
            </a:r>
            <a:br>
              <a:rPr lang="en-US" dirty="0"/>
            </a:br>
            <a:r>
              <a:rPr lang="en-US" dirty="0" smtClean="0"/>
              <a:t>	First </a:t>
            </a:r>
            <a:r>
              <a:rPr lang="en-US" dirty="0"/>
              <a:t>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type="text" name="</a:t>
            </a:r>
            <a:r>
              <a:rPr lang="en-US" dirty="0" err="1"/>
              <a:t>firstname</a:t>
            </a:r>
            <a:r>
              <a:rPr lang="en-US" dirty="0"/>
              <a:t>" </a:t>
            </a:r>
            <a:r>
              <a:rPr lang="en-US" dirty="0" smtClean="0"/>
              <a:t>	value</a:t>
            </a:r>
            <a:r>
              <a:rPr lang="en-US" dirty="0"/>
              <a:t>="John" size="40"&gt;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Last </a:t>
            </a:r>
            <a:r>
              <a:rPr lang="en-US" dirty="0"/>
              <a:t>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 smtClean="0"/>
              <a:t>	&lt;</a:t>
            </a:r>
            <a:r>
              <a:rPr lang="en-US" dirty="0"/>
              <a:t>input type="text" name="</a:t>
            </a:r>
            <a:r>
              <a:rPr lang="en-US" dirty="0" err="1"/>
              <a:t>lastname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&lt;/form&gt;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645" y="5334000"/>
            <a:ext cx="501204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7708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8077200" cy="914400"/>
          </a:xfrm>
        </p:spPr>
        <p:txBody>
          <a:bodyPr>
            <a:normAutofit/>
          </a:bodyPr>
          <a:lstStyle/>
          <a:p>
            <a:r>
              <a:rPr lang="en-US" b="1" dirty="0"/>
              <a:t>Radio Button </a:t>
            </a:r>
            <a:r>
              <a:rPr lang="en-US" b="1" dirty="0" smtClean="0"/>
              <a:t>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752601"/>
            <a:ext cx="8174182" cy="512170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&lt;</a:t>
            </a:r>
            <a:r>
              <a:rPr lang="en-US" b="1" dirty="0"/>
              <a:t>input type="radio"&gt;</a:t>
            </a:r>
            <a:r>
              <a:rPr lang="en-US" dirty="0"/>
              <a:t> defines a </a:t>
            </a:r>
            <a:r>
              <a:rPr lang="en-US" b="1" dirty="0"/>
              <a:t>radio button</a:t>
            </a:r>
            <a:r>
              <a:rPr lang="en-US" dirty="0"/>
              <a:t>.</a:t>
            </a:r>
          </a:p>
          <a:p>
            <a:r>
              <a:rPr lang="en-US" dirty="0"/>
              <a:t>Radio buttons let a user select ONE of a limited number of choices:</a:t>
            </a:r>
          </a:p>
          <a:p>
            <a:pPr marL="0" indent="0">
              <a:buNone/>
            </a:pPr>
            <a:r>
              <a:rPr lang="en-US" b="1" dirty="0" smtClean="0"/>
              <a:t>Example: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&lt;form&gt;</a:t>
            </a:r>
            <a:br>
              <a:rPr lang="en-US" dirty="0"/>
            </a:br>
            <a:r>
              <a:rPr lang="en-US" dirty="0"/>
              <a:t>&lt;input type="radio" name="sex" value="male" checked&gt;Male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&lt;input type="radio" name="sex" value="female"&gt;Female</a:t>
            </a:r>
            <a:br>
              <a:rPr lang="en-US" dirty="0"/>
            </a:br>
            <a:r>
              <a:rPr lang="en-US" dirty="0"/>
              <a:t>&lt;/form&gt; </a:t>
            </a:r>
          </a:p>
          <a:p>
            <a:r>
              <a:rPr lang="en-US" b="1" dirty="0"/>
              <a:t>This is how the HTML code above will be displayed in a browser:</a:t>
            </a:r>
            <a:endParaRPr lang="en-US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361" y="6095999"/>
            <a:ext cx="1410639" cy="744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8552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85800"/>
            <a:ext cx="8153400" cy="914400"/>
          </a:xfrm>
        </p:spPr>
        <p:txBody>
          <a:bodyPr>
            <a:normAutofit/>
          </a:bodyPr>
          <a:lstStyle/>
          <a:p>
            <a:r>
              <a:rPr lang="en-US" b="1" dirty="0"/>
              <a:t>The Submit </a:t>
            </a:r>
            <a:r>
              <a:rPr lang="en-US" b="1" dirty="0" smtClean="0"/>
              <a:t>Button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1"/>
            <a:ext cx="8001000" cy="4038599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&lt;</a:t>
            </a:r>
            <a:r>
              <a:rPr lang="en-US" dirty="0"/>
              <a:t>input type="submit"&gt; defines a button for submitting a form to a form-handler.</a:t>
            </a:r>
          </a:p>
          <a:p>
            <a:r>
              <a:rPr lang="en-US" dirty="0"/>
              <a:t>The form-handler is typically a server page with a script for processing input data.</a:t>
            </a:r>
          </a:p>
          <a:p>
            <a:r>
              <a:rPr lang="en-US" dirty="0"/>
              <a:t>The form-handler is specified in the form's action attribute:</a:t>
            </a:r>
          </a:p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&lt;form action="</a:t>
            </a:r>
            <a:r>
              <a:rPr lang="en-US" dirty="0" err="1"/>
              <a:t>action_page.php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First 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&lt;input type="text" name="</a:t>
            </a:r>
            <a:r>
              <a:rPr lang="en-US" dirty="0" err="1"/>
              <a:t>firstname</a:t>
            </a:r>
            <a:r>
              <a:rPr lang="en-US" dirty="0"/>
              <a:t>" value="Mickey"&gt;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Last 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&lt;input type="text" name="</a:t>
            </a:r>
            <a:r>
              <a:rPr lang="en-US" dirty="0" err="1"/>
              <a:t>lastname</a:t>
            </a:r>
            <a:r>
              <a:rPr lang="en-US" dirty="0"/>
              <a:t>" value="Mouse"&gt;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err="1"/>
              <a:t>br</a:t>
            </a:r>
            <a:r>
              <a:rPr lang="en-US" dirty="0"/>
              <a:t>&gt;&lt;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&lt;input type="submit" value="Submit"&gt;</a:t>
            </a:r>
            <a:br>
              <a:rPr lang="en-US" dirty="0"/>
            </a:br>
            <a:r>
              <a:rPr lang="en-US" dirty="0"/>
              <a:t>&lt;/form&gt; </a:t>
            </a:r>
          </a:p>
          <a:p>
            <a:r>
              <a:rPr lang="en-US" b="1" dirty="0"/>
              <a:t>This is how the HTML code above will be displayed in a browser:</a:t>
            </a:r>
            <a:endParaRPr lang="en-US" dirty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259957"/>
            <a:ext cx="2057400" cy="1598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6406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14400"/>
            <a:ext cx="8001000" cy="838200"/>
          </a:xfrm>
        </p:spPr>
        <p:txBody>
          <a:bodyPr>
            <a:normAutofit/>
          </a:bodyPr>
          <a:lstStyle/>
          <a:p>
            <a:r>
              <a:rPr lang="en-US" b="1" dirty="0"/>
              <a:t>The Action </a:t>
            </a:r>
            <a:r>
              <a:rPr lang="en-US" b="1" dirty="0" smtClean="0"/>
              <a:t>Attribute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1"/>
            <a:ext cx="82296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action attribute defines the action to be performed when the form is submitted.</a:t>
            </a:r>
          </a:p>
          <a:p>
            <a:r>
              <a:rPr lang="en-US" dirty="0"/>
              <a:t>The common way to submit a form to a server, is by using a submit button.</a:t>
            </a:r>
          </a:p>
          <a:p>
            <a:r>
              <a:rPr lang="en-US" dirty="0"/>
              <a:t>Normally, the form is submitted to a web page on a web server.</a:t>
            </a:r>
          </a:p>
          <a:p>
            <a:r>
              <a:rPr lang="en-US" dirty="0"/>
              <a:t>In the example above, a server-side script is specified to handle the submitted form:</a:t>
            </a:r>
          </a:p>
          <a:p>
            <a:pPr marL="0" indent="0">
              <a:buNone/>
            </a:pPr>
            <a:r>
              <a:rPr lang="en-US" dirty="0"/>
              <a:t>&lt;form action="</a:t>
            </a:r>
            <a:r>
              <a:rPr lang="en-US" dirty="0" err="1"/>
              <a:t>action_page.php</a:t>
            </a:r>
            <a:r>
              <a:rPr lang="en-US" dirty="0"/>
              <a:t>"&gt;</a:t>
            </a:r>
          </a:p>
          <a:p>
            <a:r>
              <a:rPr lang="en-US" dirty="0"/>
              <a:t>If the action attribute is omitted, the action is set to the current page.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368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8077200" cy="990600"/>
          </a:xfrm>
        </p:spPr>
        <p:txBody>
          <a:bodyPr>
            <a:normAutofit/>
          </a:bodyPr>
          <a:lstStyle/>
          <a:p>
            <a:r>
              <a:rPr lang="en-US" b="1" dirty="0"/>
              <a:t>The Method </a:t>
            </a:r>
            <a:r>
              <a:rPr lang="en-US" b="1" dirty="0" smtClean="0"/>
              <a:t>Attribute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76401"/>
            <a:ext cx="8077200" cy="51816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 attribute specifies the HTTP method (GET or POST) to be used when submitting the forms: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 action="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action_page.php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method="GET"&gt;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&lt;form action="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action_page.php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method="POST"&gt;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to Use GET?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can use GET (the default method):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 form submission is passive (like a search engine query), and without sensitive information.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you use GET, the form data will be visible in the page address:</a:t>
            </a:r>
          </a:p>
          <a:p>
            <a:pPr marL="0" indent="0">
              <a:buNone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action_page.php?firstname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Mickey&amp;lastname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=Mouse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 is best suited to short amounts of data. Size limitations are set in your browser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to Use POST?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should use POST: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 form is updating data, or includes sensitive information (password).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 offers better security because the submitted data is not visible in the page address.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820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838200"/>
            <a:ext cx="8001000" cy="762000"/>
          </a:xfrm>
        </p:spPr>
        <p:txBody>
          <a:bodyPr>
            <a:normAutofit/>
          </a:bodyPr>
          <a:lstStyle/>
          <a:p>
            <a:r>
              <a:rPr lang="en-US" b="1" dirty="0"/>
              <a:t>The Name </a:t>
            </a:r>
            <a:r>
              <a:rPr lang="en-US" b="1" dirty="0" smtClean="0"/>
              <a:t>Attribute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599" y="1600201"/>
            <a:ext cx="8163791" cy="327659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To </a:t>
            </a:r>
            <a:r>
              <a:rPr lang="en-US" dirty="0"/>
              <a:t>be submitted correctly, each input field must have a name attribute.</a:t>
            </a:r>
          </a:p>
          <a:p>
            <a:pPr marL="0" indent="0">
              <a:buNone/>
            </a:pPr>
            <a:r>
              <a:rPr lang="en-US" dirty="0"/>
              <a:t>This example will only submit the "Last name" input field: </a:t>
            </a:r>
          </a:p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&lt;form action="</a:t>
            </a:r>
            <a:r>
              <a:rPr lang="en-US" dirty="0" err="1"/>
              <a:t>action_page.php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First 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&lt;input type="text" value="Mickey"&gt;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Last name:&lt;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&lt;input type="text" name="</a:t>
            </a:r>
            <a:r>
              <a:rPr lang="en-US" dirty="0" err="1"/>
              <a:t>lastname</a:t>
            </a:r>
            <a:r>
              <a:rPr lang="en-US" dirty="0"/>
              <a:t>" value="Mouse"&gt;</a:t>
            </a:r>
            <a:br>
              <a:rPr lang="en-US" dirty="0"/>
            </a:br>
            <a:r>
              <a:rPr lang="en-US" dirty="0"/>
              <a:t>&lt;</a:t>
            </a:r>
            <a:r>
              <a:rPr lang="en-US" dirty="0" err="1"/>
              <a:t>br</a:t>
            </a:r>
            <a:r>
              <a:rPr lang="en-US" dirty="0"/>
              <a:t>&gt;&lt;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&lt;input type="submit" value="Submit"&gt;</a:t>
            </a:r>
            <a:br>
              <a:rPr lang="en-US" dirty="0"/>
            </a:br>
            <a:r>
              <a:rPr lang="en-US" dirty="0"/>
              <a:t>&lt;/form&gt;  </a:t>
            </a:r>
          </a:p>
          <a:p>
            <a:r>
              <a:rPr lang="en-US" b="1" dirty="0"/>
              <a:t>Here is what it looks like</a:t>
            </a:r>
            <a:r>
              <a:rPr lang="en-US" b="1" dirty="0" smtClean="0"/>
              <a:t>!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800600"/>
            <a:ext cx="6934200" cy="205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1828912"/>
      </p:ext>
    </p:extLst>
  </p:cSld>
  <p:clrMapOvr>
    <a:masterClrMapping/>
  </p:clrMapOvr>
</p:sld>
</file>

<file path=ppt/theme/theme1.xml><?xml version="1.0" encoding="utf-8"?>
<a:theme xmlns:a="http://schemas.openxmlformats.org/drawingml/2006/main" name="webpageDevelopm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</TotalTime>
  <Words>1942</Words>
  <Application>Microsoft Office PowerPoint</Application>
  <PresentationFormat>On-screen Show (4:3)</PresentationFormat>
  <Paragraphs>352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webpageDevelopment</vt:lpstr>
      <vt:lpstr>Chapter 9            </vt:lpstr>
      <vt:lpstr>The &lt;form&gt; Element</vt:lpstr>
      <vt:lpstr>The &lt;input&gt; Element</vt:lpstr>
      <vt:lpstr>Text Input</vt:lpstr>
      <vt:lpstr>Radio Button Input</vt:lpstr>
      <vt:lpstr>The Submit Button</vt:lpstr>
      <vt:lpstr>The Action Attribute</vt:lpstr>
      <vt:lpstr>The Method Attribute</vt:lpstr>
      <vt:lpstr>The Name Attribute</vt:lpstr>
      <vt:lpstr>Grouping Form Data with &lt;fieldset&gt;</vt:lpstr>
      <vt:lpstr>HTML Form Attributes</vt:lpstr>
      <vt:lpstr>HTML Form Elements</vt:lpstr>
      <vt:lpstr>The &lt;select&gt; Element (Drop-Down List)</vt:lpstr>
      <vt:lpstr>&lt;option&gt; element</vt:lpstr>
      <vt:lpstr>The &lt;textarea&gt; Element</vt:lpstr>
      <vt:lpstr>The &lt;button&gt; Element</vt:lpstr>
      <vt:lpstr>HTML Form Elements</vt:lpstr>
      <vt:lpstr>HTML Inputs</vt:lpstr>
      <vt:lpstr>Input Type: password</vt:lpstr>
      <vt:lpstr>Input Type: submit</vt:lpstr>
      <vt:lpstr>Input Type: radio</vt:lpstr>
      <vt:lpstr>Input Type: checkbox</vt:lpstr>
      <vt:lpstr>Input Type: button </vt:lpstr>
      <vt:lpstr>Input Type: number</vt:lpstr>
      <vt:lpstr>Input Restrictions</vt:lpstr>
      <vt:lpstr>Input Type: date</vt:lpstr>
      <vt:lpstr>Input Type: color</vt:lpstr>
      <vt:lpstr>Input Type: range</vt:lpstr>
      <vt:lpstr>Input Type: month</vt:lpstr>
      <vt:lpstr>Input Type: week</vt:lpstr>
      <vt:lpstr>Input Type: time</vt:lpstr>
      <vt:lpstr>Input Type: datetime</vt:lpstr>
      <vt:lpstr>Input Type: datetime-local</vt:lpstr>
      <vt:lpstr>Input Type: email</vt:lpstr>
      <vt:lpstr>Input Type: search</vt:lpstr>
      <vt:lpstr>Input Type: tel</vt:lpstr>
      <vt:lpstr>Input Type: url</vt:lpstr>
      <vt:lpstr>HTML Input Attribute</vt:lpstr>
      <vt:lpstr>The disabled Attribute</vt:lpstr>
      <vt:lpstr>The size Attribute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23</cp:revision>
  <dcterms:created xsi:type="dcterms:W3CDTF">2014-11-22T21:15:59Z</dcterms:created>
  <dcterms:modified xsi:type="dcterms:W3CDTF">2016-02-08T15:34:25Z</dcterms:modified>
</cp:coreProperties>
</file>